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3"/>
  </p:notesMasterIdLst>
  <p:sldIdLst>
    <p:sldId id="285" r:id="rId2"/>
    <p:sldId id="289" r:id="rId3"/>
    <p:sldId id="291" r:id="rId4"/>
    <p:sldId id="292" r:id="rId5"/>
    <p:sldId id="308" r:id="rId6"/>
    <p:sldId id="293" r:id="rId7"/>
    <p:sldId id="299" r:id="rId8"/>
    <p:sldId id="295" r:id="rId9"/>
    <p:sldId id="309" r:id="rId10"/>
    <p:sldId id="297" r:id="rId11"/>
    <p:sldId id="296" r:id="rId12"/>
    <p:sldId id="307" r:id="rId13"/>
    <p:sldId id="294" r:id="rId14"/>
    <p:sldId id="310" r:id="rId15"/>
    <p:sldId id="302" r:id="rId16"/>
    <p:sldId id="303" r:id="rId17"/>
    <p:sldId id="304" r:id="rId18"/>
    <p:sldId id="305" r:id="rId19"/>
    <p:sldId id="306" r:id="rId20"/>
    <p:sldId id="298" r:id="rId21"/>
    <p:sldId id="29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FFFF"/>
    <a:srgbClr val="F4F4F4"/>
    <a:srgbClr val="FFFD78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D344F-AB48-49D7-AF4E-1C7B69ED787A}" v="641" dt="2024-03-13T15:29:32.394"/>
    <p1510:client id="{D8D88DAB-42E9-7602-E192-947AC2CD238D}" v="181" dt="2024-03-13T00:11:35.828"/>
    <p1510:client id="{EF6C1A79-3D35-876C-6D09-D239144FF2EA}" v="26" dt="2024-03-13T04:00:45.011"/>
    <p1510:client id="{FA45F54C-FF3B-403E-9092-24EE48E402CF}" v="10" dt="2024-03-12T22:37:28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4404" autoAdjust="0"/>
  </p:normalViewPr>
  <p:slideViewPr>
    <p:cSldViewPr>
      <p:cViewPr>
        <p:scale>
          <a:sx n="74" d="100"/>
          <a:sy n="74" d="100"/>
        </p:scale>
        <p:origin x="97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0F2D43-A7D3-0442-B5DF-409AA81430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5C5DDF-CC51-4149-928B-31913B6B618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nps_ppt_m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39237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83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90600" y="2667000"/>
            <a:ext cx="7620000" cy="114300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383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233679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185953-A108-124A-B553-7E46C54A94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38882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0"/>
            <a:ext cx="20955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1341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F1BB53-E372-0B43-B9CF-AB538E9BFD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19449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42291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2291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82F31F-E86A-134E-894C-01093A4D1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16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8229600" cy="2338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786188"/>
            <a:ext cx="8229600" cy="2339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82F31F-E86A-134E-894C-01093A4D1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5949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92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532FD7-F9E5-1545-8A05-4A5103D129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49621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0F139-7453-254B-B08C-54CD37FB85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55820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20D1C-605F-184D-8A71-7231BB486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8741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E112CA-D3C9-DA48-935A-B140F733B8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0067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14E506-1BA4-1A41-AFA3-0524223FC3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82962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D10EDF-224A-5F49-A850-1727D79293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47323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657FD7-3831-F040-AC97-D224BAEC9C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13974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AF0C5-0784-D14F-876D-2979A2EE1F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80137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1" descr="nps_ppt_slid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0" y="0"/>
            <a:ext cx="655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8077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055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fld id="{6782F31F-E86A-134E-894C-01093A4D1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9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>
    <p:fade thruBlk="1"/>
  </p:transition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798284"/>
            <a:ext cx="7620000" cy="1143000"/>
          </a:xfrm>
        </p:spPr>
        <p:txBody>
          <a:bodyPr/>
          <a:lstStyle/>
          <a:p>
            <a:r>
              <a:rPr lang="en-US" dirty="0"/>
              <a:t>Sea Level Rise Near Coastal Military Installations</a:t>
            </a:r>
            <a:br>
              <a:rPr lang="en-US" dirty="0"/>
            </a:br>
            <a:r>
              <a:rPr lang="en-US" sz="2800" dirty="0"/>
              <a:t>OA3801 Final Project Presentation</a:t>
            </a:r>
            <a:endParaRPr lang="en-US" b="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3E93C6A-52D8-E34D-B306-40F508480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941284"/>
            <a:ext cx="6400800" cy="17526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Team </a:t>
            </a:r>
            <a:r>
              <a:rPr lang="en-US" dirty="0" err="1"/>
              <a:t>HarborTide</a:t>
            </a:r>
            <a:endParaRPr lang="en-US" dirty="0"/>
          </a:p>
          <a:p>
            <a:r>
              <a:rPr lang="en-US" sz="2400" dirty="0"/>
              <a:t>John Berner, Conrad Urban, Thomas Stone</a:t>
            </a:r>
          </a:p>
          <a:p>
            <a:r>
              <a:rPr lang="en-US" dirty="0"/>
              <a:t>OA3801  -  Winter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66FE-C522-220A-C6CC-DC1073B3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0"/>
            <a:ext cx="6553200" cy="762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4" name="Inhaltsplatzhalter 3" descr="Ein Bild, das Text, Screenshot, Software enthält.&#10;&#10;Beschreibung automatisch generiert.">
            <a:extLst>
              <a:ext uri="{FF2B5EF4-FFF2-40B4-BE49-F238E27FC236}">
                <a16:creationId xmlns:a16="http://schemas.microsoft.com/office/drawing/2014/main" id="{1D10CBDA-3E4D-52F3-164C-C01DA90C2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41" y="1882140"/>
            <a:ext cx="8778240" cy="382295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324CDD-3FF2-6057-4CA8-6BAFCEC6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34150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97532FD7-F9E5-1545-8A05-4A5103D1295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11065-1C8C-AA6A-E803-B1728916FC2D}"/>
              </a:ext>
            </a:extLst>
          </p:cNvPr>
          <p:cNvSpPr/>
          <p:nvPr/>
        </p:nvSpPr>
        <p:spPr>
          <a:xfrm>
            <a:off x="353892" y="830580"/>
            <a:ext cx="8772689" cy="9982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Each data set needed to be parsed and cleaned before it could be loaded into a pandas data frame and analyzed.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40656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66FE-C522-220A-C6CC-DC1073B3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4" name="Inhaltsplatzhalter 3" descr="Ein Bild, das Text, Screenshot, Schrift, Software enthält.&#10;&#10;Beschreibung automatisch generiert.">
            <a:extLst>
              <a:ext uri="{FF2B5EF4-FFF2-40B4-BE49-F238E27FC236}">
                <a16:creationId xmlns:a16="http://schemas.microsoft.com/office/drawing/2014/main" id="{C7C86C3D-BB4C-7D9B-4D3B-73C60CEA4B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358139" y="762000"/>
            <a:ext cx="6035041" cy="3199558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84A9A-7E49-0924-78D1-F5E6387F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97532FD7-F9E5-1545-8A05-4A5103D1295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6" name="Grafik 5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29D64FCB-3AB1-EA2B-2657-D05B0F533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" y="3961558"/>
            <a:ext cx="8778241" cy="1077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F12607-2E1B-0C4E-EF92-11E07AE9F851}"/>
              </a:ext>
            </a:extLst>
          </p:cNvPr>
          <p:cNvSpPr/>
          <p:nvPr/>
        </p:nvSpPr>
        <p:spPr>
          <a:xfrm>
            <a:off x="6393180" y="809205"/>
            <a:ext cx="2743200" cy="31303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Dataframe</a:t>
            </a:r>
            <a:r>
              <a:rPr lang="en-US" sz="1600" dirty="0">
                <a:solidFill>
                  <a:schemeClr val="tx1"/>
                </a:solidFill>
              </a:rPr>
              <a:t> of sensor data contained </a:t>
            </a:r>
            <a:r>
              <a:rPr lang="en-US" sz="1600" b="1" dirty="0">
                <a:solidFill>
                  <a:schemeClr val="tx1"/>
                </a:solidFill>
              </a:rPr>
              <a:t>~56 million datapoints</a:t>
            </a:r>
            <a:r>
              <a:rPr lang="en-US" sz="1600" dirty="0">
                <a:solidFill>
                  <a:schemeClr val="tx1"/>
                </a:solidFill>
              </a:rPr>
              <a:t>, and </a:t>
            </a:r>
            <a:r>
              <a:rPr lang="en-US" sz="1600" b="1" dirty="0">
                <a:solidFill>
                  <a:schemeClr val="tx1"/>
                </a:solidFill>
              </a:rPr>
              <a:t>~7 million rows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is collected by height from the sensor datum in meters.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collected in intervals of one minute over 16 years.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54DAC-2899-A81E-2F61-B24C188B29C1}"/>
              </a:ext>
            </a:extLst>
          </p:cNvPr>
          <p:cNvSpPr/>
          <p:nvPr/>
        </p:nvSpPr>
        <p:spPr>
          <a:xfrm>
            <a:off x="358139" y="5054202"/>
            <a:ext cx="8778240" cy="14441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of these lines is the most time intensive?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E883A44-2888-284F-6792-A058CAC752F6}"/>
              </a:ext>
            </a:extLst>
          </p:cNvPr>
          <p:cNvSpPr txBox="1">
            <a:spLocks/>
          </p:cNvSpPr>
          <p:nvPr/>
        </p:nvSpPr>
        <p:spPr bwMode="auto">
          <a:xfrm>
            <a:off x="2286000" y="0"/>
            <a:ext cx="655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fontAlgn="base">
              <a:spcBef>
                <a:spcPct val="0"/>
              </a:spcBef>
              <a:spcAft>
                <a:spcPct val="0"/>
              </a:spcAft>
              <a:defRPr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973548715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AD04513-7F5A-CED4-2EB8-CE1A89CE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0"/>
            <a:ext cx="6553200" cy="7620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23D2EB-1DFA-41D6-15CB-BF0832E6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34150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97532FD7-F9E5-1545-8A05-4A5103D1295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BB0A3-37A0-DD76-B330-35DBEE220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" r="8044" b="26"/>
          <a:stretch/>
        </p:blipFill>
        <p:spPr>
          <a:xfrm>
            <a:off x="391452" y="1652016"/>
            <a:ext cx="6204899" cy="488213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1AAA58-4AAA-1925-3CA0-E074A8922924}"/>
              </a:ext>
            </a:extLst>
          </p:cNvPr>
          <p:cNvSpPr/>
          <p:nvPr/>
        </p:nvSpPr>
        <p:spPr>
          <a:xfrm>
            <a:off x="4610100" y="4289744"/>
            <a:ext cx="990600" cy="609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68AC09-939B-D17D-9CCA-C468884D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71" y="793750"/>
            <a:ext cx="4387129" cy="258953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89CF51-6E8C-EADB-3F85-E8F94C2646EE}"/>
              </a:ext>
            </a:extLst>
          </p:cNvPr>
          <p:cNvCxnSpPr>
            <a:cxnSpLocks/>
          </p:cNvCxnSpPr>
          <p:nvPr/>
        </p:nvCxnSpPr>
        <p:spPr>
          <a:xfrm flipH="1">
            <a:off x="4603880" y="3383280"/>
            <a:ext cx="114300" cy="9064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E1182-347A-6982-73BC-B02664808635}"/>
              </a:ext>
            </a:extLst>
          </p:cNvPr>
          <p:cNvCxnSpPr>
            <a:cxnSpLocks/>
          </p:cNvCxnSpPr>
          <p:nvPr/>
        </p:nvCxnSpPr>
        <p:spPr>
          <a:xfrm flipV="1">
            <a:off x="5600700" y="3410178"/>
            <a:ext cx="960815" cy="879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75912BD-4864-C5F7-908C-9A8764D2337D}"/>
              </a:ext>
            </a:extLst>
          </p:cNvPr>
          <p:cNvSpPr/>
          <p:nvPr/>
        </p:nvSpPr>
        <p:spPr>
          <a:xfrm>
            <a:off x="374650" y="818608"/>
            <a:ext cx="4310560" cy="792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Map showing MCB Hawaii and 28 other military bases from our data, including Joint Base Pearl Harbor-Hickam.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BA46E8-FEFA-4E44-2391-C0FAB257A7BC}"/>
              </a:ext>
            </a:extLst>
          </p:cNvPr>
          <p:cNvSpPr/>
          <p:nvPr/>
        </p:nvSpPr>
        <p:spPr>
          <a:xfrm>
            <a:off x="6623087" y="3429000"/>
            <a:ext cx="2493013" cy="310514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180211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66FE-C522-220A-C6CC-DC1073B3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4" name="Inhaltsplatzhalter 3" descr="Ein Bild, das Text, Screenshot, Diagramm, Schrift enthält.&#10;&#10;Beschreibung automatisch generiert.">
            <a:extLst>
              <a:ext uri="{FF2B5EF4-FFF2-40B4-BE49-F238E27FC236}">
                <a16:creationId xmlns:a16="http://schemas.microsoft.com/office/drawing/2014/main" id="{D9BC7F46-0649-66D9-0FFB-161ACD23C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209800"/>
            <a:ext cx="8743955" cy="4191000"/>
          </a:xfr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C142F-E94E-DD7E-CE47-3FAF1CEE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BD61D1-752F-C3EC-4143-8330C65C5C7B}"/>
              </a:ext>
            </a:extLst>
          </p:cNvPr>
          <p:cNvSpPr/>
          <p:nvPr/>
        </p:nvSpPr>
        <p:spPr>
          <a:xfrm>
            <a:off x="373380" y="828675"/>
            <a:ext cx="8751575" cy="131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Visual display of coastal measurements. For our purposes we are interested in the lowest three: </a:t>
            </a:r>
            <a:r>
              <a:rPr lang="en-US" sz="1700" b="1" dirty="0">
                <a:solidFill>
                  <a:schemeClr val="tx1"/>
                </a:solidFill>
              </a:rPr>
              <a:t>Highest tide, Mean sea level, </a:t>
            </a:r>
            <a:r>
              <a:rPr lang="en-US" sz="1700" b="1">
                <a:solidFill>
                  <a:schemeClr val="tx1"/>
                </a:solidFill>
              </a:rPr>
              <a:t>and Lowest </a:t>
            </a:r>
            <a:r>
              <a:rPr lang="en-US" sz="1700" b="1" dirty="0">
                <a:solidFill>
                  <a:schemeClr val="tx1"/>
                </a:solidFill>
              </a:rPr>
              <a:t>tide </a:t>
            </a:r>
            <a:r>
              <a:rPr lang="en-US" sz="1700" dirty="0">
                <a:solidFill>
                  <a:schemeClr val="tx1"/>
                </a:solidFill>
              </a:rPr>
              <a:t>for different periods to measure trend over time. </a:t>
            </a:r>
          </a:p>
        </p:txBody>
      </p:sp>
    </p:spTree>
    <p:extLst>
      <p:ext uri="{BB962C8B-B14F-4D97-AF65-F5344CB8AC3E}">
        <p14:creationId xmlns:p14="http://schemas.microsoft.com/office/powerpoint/2010/main" val="1540290426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EB41-66D1-6CFE-F730-69C0D8560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256" y="0"/>
            <a:ext cx="7373744" cy="762000"/>
          </a:xfrm>
        </p:spPr>
        <p:txBody>
          <a:bodyPr/>
          <a:lstStyle/>
          <a:p>
            <a:r>
              <a:rPr lang="en-US" dirty="0"/>
              <a:t>Generating the Plots (Mean Example)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8ADA7-6C4C-75EB-A5CF-3C3DC8BD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0E217-3B7E-9494-57AB-7891C8D43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56"/>
          <a:stretch/>
        </p:blipFill>
        <p:spPr>
          <a:xfrm>
            <a:off x="457199" y="1219200"/>
            <a:ext cx="8610601" cy="37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E7CFE-D339-80B2-7089-329EF178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4560"/>
            <a:ext cx="5283472" cy="196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1874EA-AA30-FA60-249C-D1C019D2D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69380"/>
            <a:ext cx="7017111" cy="876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FEFB59-FCBD-D471-08EE-84443FBE5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407108"/>
            <a:ext cx="8382000" cy="375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04E18C-E4F8-723B-EA52-D7C35DB7C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082640"/>
            <a:ext cx="5315223" cy="2095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D71955-0D26-B97D-69A4-0A106B4C6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051431"/>
            <a:ext cx="5035809" cy="762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CCAAA3-0A75-3CD2-4878-4D2C48297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561371"/>
            <a:ext cx="6769448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8993"/>
      </p:ext>
    </p:extLst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A7613E8-5068-D40B-7434-7DBD4E88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0"/>
            <a:ext cx="6553200" cy="762000"/>
          </a:xfrm>
        </p:spPr>
        <p:txBody>
          <a:bodyPr/>
          <a:lstStyle/>
          <a:p>
            <a:r>
              <a:rPr lang="en-US">
                <a:cs typeface="Arial"/>
              </a:rPr>
              <a:t>Sensor Data</a:t>
            </a:r>
            <a:endParaRPr lang="en-US"/>
          </a:p>
        </p:txBody>
      </p:sp>
      <p:pic>
        <p:nvPicPr>
          <p:cNvPr id="5" name="Inhaltsplatzhalter 4" descr="Ein Bild, das Text, Schrift, Screenshot, Diagramm enthält.&#10;&#10;Beschreibung automatisch generiert.">
            <a:extLst>
              <a:ext uri="{FF2B5EF4-FFF2-40B4-BE49-F238E27FC236}">
                <a16:creationId xmlns:a16="http://schemas.microsoft.com/office/drawing/2014/main" id="{DB77F8E9-CCBD-25E9-730E-9823957A1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31" t="7532" r="9615" b="2724"/>
          <a:stretch/>
        </p:blipFill>
        <p:spPr>
          <a:xfrm>
            <a:off x="1005737" y="925830"/>
            <a:ext cx="7132525" cy="4591050"/>
          </a:xfr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8321B3-F5EC-B1DF-622B-6753E6AB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34150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97532FD7-F9E5-1545-8A05-4A5103D12954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9632D-2CAF-FDE4-6198-25C48959EA48}"/>
              </a:ext>
            </a:extLst>
          </p:cNvPr>
          <p:cNvSpPr/>
          <p:nvPr/>
        </p:nvSpPr>
        <p:spPr>
          <a:xfrm>
            <a:off x="381000" y="5562600"/>
            <a:ext cx="87630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Minimum average is about 1 m  and Maximum average is above 3 m 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Base elevation is around 5 m </a:t>
            </a:r>
          </a:p>
        </p:txBody>
      </p:sp>
    </p:spTree>
    <p:extLst>
      <p:ext uri="{BB962C8B-B14F-4D97-AF65-F5344CB8AC3E}">
        <p14:creationId xmlns:p14="http://schemas.microsoft.com/office/powerpoint/2010/main" val="3925137606"/>
      </p:ext>
    </p:extLst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F13B46-3653-5C7F-A4ED-A86E01D8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0"/>
            <a:ext cx="6553200" cy="762000"/>
          </a:xfrm>
        </p:spPr>
        <p:txBody>
          <a:bodyPr/>
          <a:lstStyle/>
          <a:p>
            <a:r>
              <a:rPr lang="en-US">
                <a:cs typeface="Arial"/>
              </a:rPr>
              <a:t>Sensor Data</a:t>
            </a:r>
            <a:endParaRPr lang="en-US" b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5" name="Inhaltsplatzhalter 4" descr="Ein Bild, das Text, Schrift, Screenshot, Diagramm enthält.&#10;&#10;Beschreibung automatisch generiert.">
            <a:extLst>
              <a:ext uri="{FF2B5EF4-FFF2-40B4-BE49-F238E27FC236}">
                <a16:creationId xmlns:a16="http://schemas.microsoft.com/office/drawing/2014/main" id="{5B5ED81C-E98D-BD8A-BEC6-39FAAD7CD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31" t="7532" r="9615" b="2724"/>
          <a:stretch/>
        </p:blipFill>
        <p:spPr>
          <a:xfrm>
            <a:off x="1143000" y="914400"/>
            <a:ext cx="6858000" cy="4572000"/>
          </a:xfr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9FD6CE-520F-C63C-224A-5AAD69F8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97532FD7-F9E5-1545-8A05-4A5103D1295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E6571E-EF52-EF04-136A-8B7CA577A406}"/>
              </a:ext>
            </a:extLst>
          </p:cNvPr>
          <p:cNvSpPr/>
          <p:nvPr/>
        </p:nvSpPr>
        <p:spPr>
          <a:xfrm>
            <a:off x="381000" y="5562600"/>
            <a:ext cx="87630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From Data Source: “</a:t>
            </a:r>
            <a:r>
              <a:rPr lang="en-US" sz="1600" b="0" i="0" dirty="0">
                <a:solidFill>
                  <a:srgbClr val="363636"/>
                </a:solidFill>
                <a:effectLst/>
                <a:latin typeface="verdana" panose="020B0604030504040204" pitchFamily="34" charset="0"/>
              </a:rPr>
              <a:t>from 2008/01/01 to 2010/03/02 and from 2010/03/03 to present. The data on the first segment is very spiky probably due to calibration issue of the sensor.”</a:t>
            </a:r>
            <a:endParaRPr lang="en-US" sz="1600" b="1" dirty="0">
              <a:solidFill>
                <a:schemeClr val="tx1"/>
              </a:solidFill>
            </a:endParaRP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79777"/>
      </p:ext>
    </p:extLst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0560-F51D-ABF8-D922-862D8B18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0"/>
            <a:ext cx="6553200" cy="762000"/>
          </a:xfrm>
        </p:spPr>
        <p:txBody>
          <a:bodyPr/>
          <a:lstStyle/>
          <a:p>
            <a:r>
              <a:rPr lang="en-US">
                <a:cs typeface="Arial"/>
              </a:rPr>
              <a:t>Sensor Data</a:t>
            </a:r>
            <a:endParaRPr lang="en-US" b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5" name="Inhaltsplatzhalter 4" descr="Ein Bild, das Text, Screenshot, Schrift, Diagramm enthält.&#10;&#10;Beschreibung automatisch generiert.">
            <a:extLst>
              <a:ext uri="{FF2B5EF4-FFF2-40B4-BE49-F238E27FC236}">
                <a16:creationId xmlns:a16="http://schemas.microsoft.com/office/drawing/2014/main" id="{1E4737BF-C2C7-8DB4-6DA3-77EC612BE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31" t="7532" r="9615" b="2724"/>
          <a:stretch/>
        </p:blipFill>
        <p:spPr>
          <a:xfrm>
            <a:off x="1064895" y="990554"/>
            <a:ext cx="7014210" cy="4514896"/>
          </a:xfr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26BEC5-12C8-345B-2E0E-085541A1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34150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97532FD7-F9E5-1545-8A05-4A5103D12954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C1E3F-21CB-0537-F0C3-9321277ED252}"/>
              </a:ext>
            </a:extLst>
          </p:cNvPr>
          <p:cNvSpPr/>
          <p:nvPr/>
        </p:nvSpPr>
        <p:spPr>
          <a:xfrm>
            <a:off x="381000" y="5562600"/>
            <a:ext cx="87630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Minimum average is  below 1 m and Maximum average is below 3 m 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Base elevation is around 6 m </a:t>
            </a: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4822"/>
      </p:ext>
    </p:extLst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093D4B6-98FA-DF50-8E0D-D008E10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0"/>
            <a:ext cx="6553200" cy="762000"/>
          </a:xfrm>
        </p:spPr>
        <p:txBody>
          <a:bodyPr/>
          <a:lstStyle/>
          <a:p>
            <a:r>
              <a:rPr lang="en-US">
                <a:cs typeface="Arial"/>
              </a:rPr>
              <a:t>Sensor Data</a:t>
            </a:r>
            <a:endParaRPr lang="en-US" b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5" name="Inhaltsplatzhalter 4" descr="Ein Bild, das Text, Schrift, Screenshot, Reihe enthält.&#10;&#10;Beschreibung automatisch generiert.">
            <a:extLst>
              <a:ext uri="{FF2B5EF4-FFF2-40B4-BE49-F238E27FC236}">
                <a16:creationId xmlns:a16="http://schemas.microsoft.com/office/drawing/2014/main" id="{8E750E19-D45E-DE47-A0B8-1B5A752E0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92" t="7532" r="9615" b="2724"/>
          <a:stretch/>
        </p:blipFill>
        <p:spPr>
          <a:xfrm>
            <a:off x="1213077" y="974827"/>
            <a:ext cx="6717846" cy="4374413"/>
          </a:xfr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5247AF-F9A8-4499-BC67-E13C9CA6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97532FD7-F9E5-1545-8A05-4A5103D12954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9F78D-2E18-A0E3-8F05-4889178AD7EA}"/>
              </a:ext>
            </a:extLst>
          </p:cNvPr>
          <p:cNvSpPr/>
          <p:nvPr/>
        </p:nvSpPr>
        <p:spPr>
          <a:xfrm>
            <a:off x="381000" y="5410200"/>
            <a:ext cx="8763000" cy="106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Observations missing in 2018 and 2019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From </a:t>
            </a:r>
            <a:r>
              <a:rPr lang="en-US" sz="1600" b="1" dirty="0" err="1">
                <a:solidFill>
                  <a:schemeClr val="tx1"/>
                </a:solidFill>
              </a:rPr>
              <a:t>DataSource</a:t>
            </a:r>
            <a:r>
              <a:rPr lang="en-US" sz="1600" b="1" dirty="0">
                <a:solidFill>
                  <a:schemeClr val="tx1"/>
                </a:solidFill>
              </a:rPr>
              <a:t>: “</a:t>
            </a:r>
            <a:r>
              <a:rPr lang="en-US" sz="1600" b="0" i="0" dirty="0">
                <a:solidFill>
                  <a:srgbClr val="363636"/>
                </a:solidFill>
                <a:effectLst/>
                <a:latin typeface="verdana" panose="020B0604030504040204" pitchFamily="34" charset="0"/>
              </a:rPr>
              <a:t>Good quality observations end at 2018-11-30 23:08:00…Regular observations are restored on 2019-09-06.”</a:t>
            </a:r>
            <a:endParaRPr lang="en-US" sz="1600" b="1" dirty="0">
              <a:solidFill>
                <a:schemeClr val="tx1"/>
              </a:solidFill>
            </a:endParaRP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2708"/>
      </p:ext>
    </p:extLst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18FAEDD-F9EF-3E1A-7647-E1BB85C03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0"/>
            <a:ext cx="6553200" cy="762000"/>
          </a:xfrm>
        </p:spPr>
        <p:txBody>
          <a:bodyPr/>
          <a:lstStyle/>
          <a:p>
            <a:r>
              <a:rPr lang="en-US">
                <a:cs typeface="Arial"/>
              </a:rPr>
              <a:t>Sensor Data</a:t>
            </a:r>
            <a:endParaRPr lang="en-US" dirty="0">
              <a:cs typeface="Arial"/>
            </a:endParaRPr>
          </a:p>
        </p:txBody>
      </p:sp>
      <p:pic>
        <p:nvPicPr>
          <p:cNvPr id="5" name="Inhaltsplatzhalter 4" descr="Ein Bild, das Text, Handschrift, Schrift, Reihe enthält.&#10;&#10;Beschreibung automatisch generiert.">
            <a:extLst>
              <a:ext uri="{FF2B5EF4-FFF2-40B4-BE49-F238E27FC236}">
                <a16:creationId xmlns:a16="http://schemas.microsoft.com/office/drawing/2014/main" id="{5C8D5E20-0E54-F78D-9BF2-B63F2AC39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31" t="7532" r="9615" b="2724"/>
          <a:stretch/>
        </p:blipFill>
        <p:spPr>
          <a:xfrm>
            <a:off x="1066800" y="973959"/>
            <a:ext cx="7010400" cy="4512441"/>
          </a:xfr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75CB9F-5A59-1232-BAD1-025687F6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4762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97532FD7-F9E5-1545-8A05-4A5103D1295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FBA48-9BAE-75EC-EF17-130510FEA9E7}"/>
              </a:ext>
            </a:extLst>
          </p:cNvPr>
          <p:cNvSpPr/>
          <p:nvPr/>
        </p:nvSpPr>
        <p:spPr>
          <a:xfrm>
            <a:off x="381000" y="5562600"/>
            <a:ext cx="87630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Data Averages fluctuate more than the other sensors, likely due to geographic location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Minimum average is around 0.9 m  and Maximum average is around 1.7 m 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Base elevation is around 6 m </a:t>
            </a: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59688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143000"/>
            <a:ext cx="7924800" cy="5105400"/>
          </a:xfrm>
        </p:spPr>
        <p:txBody>
          <a:bodyPr/>
          <a:lstStyle/>
          <a:p>
            <a:r>
              <a:rPr lang="en-US" sz="2400" dirty="0"/>
              <a:t>The Problem</a:t>
            </a:r>
          </a:p>
          <a:p>
            <a:r>
              <a:rPr lang="en-US" sz="2400" dirty="0"/>
              <a:t>Scoping the Problem</a:t>
            </a:r>
          </a:p>
          <a:p>
            <a:r>
              <a:rPr lang="en-US" sz="2400" dirty="0"/>
              <a:t>Finding the Data</a:t>
            </a:r>
          </a:p>
          <a:p>
            <a:r>
              <a:rPr lang="en-US" sz="2400" dirty="0"/>
              <a:t>Collaboration </a:t>
            </a:r>
          </a:p>
          <a:p>
            <a:r>
              <a:rPr lang="en-US" sz="2400" dirty="0"/>
              <a:t>Input Data</a:t>
            </a:r>
          </a:p>
          <a:p>
            <a:r>
              <a:rPr lang="en-US" sz="2400" dirty="0"/>
              <a:t>Analysis</a:t>
            </a:r>
          </a:p>
          <a:p>
            <a:r>
              <a:rPr lang="en-US" sz="2400" dirty="0"/>
              <a:t>Future Work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66C776-1E80-493D-54CD-D6CF1F9F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8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C4F1-CF5C-ECC9-EC61-61960531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5911-1DFF-8864-925C-225080DD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Generalization (looking at other bases near other sensors)</a:t>
            </a:r>
          </a:p>
          <a:p>
            <a:r>
              <a:rPr lang="en-US" sz="2800" dirty="0"/>
              <a:t>Expanding to look at the coastline around bases and flooding (potential decision variables) </a:t>
            </a:r>
          </a:p>
          <a:p>
            <a:r>
              <a:rPr lang="en-US" sz="2800" dirty="0"/>
              <a:t>Many more data sets and sensor types to be analyzed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1255-09C0-EF2A-ABDA-5C7F8170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C717-DC34-8872-08E0-C5D12454B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5109216"/>
            <a:ext cx="2749691" cy="692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A18C-CFD6-7A81-C78F-0E673847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648199"/>
            <a:ext cx="1828800" cy="16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58212"/>
      </p:ext>
    </p:extLst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CD54-1ABA-380D-F452-83F8097F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A0886-ED3E-EDD0-68EE-DF7A1D0F0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24200"/>
            <a:ext cx="7924800" cy="2971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4322223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EA7C-E4C4-97F3-3488-68443169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75E6-CF19-7A0E-465E-B9A53B50F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16" y="2133600"/>
            <a:ext cx="4363278" cy="3733800"/>
          </a:xfrm>
        </p:spPr>
        <p:txBody>
          <a:bodyPr/>
          <a:lstStyle/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 2022, the Secretary of the Navy issued guidance for climate action in the Department of the Navy via </a:t>
            </a:r>
            <a:r>
              <a:rPr lang="en-US" sz="1600" i="1" dirty="0">
                <a:latin typeface="+mn-lt"/>
              </a:rPr>
              <a:t>Climate Action 2030.</a:t>
            </a:r>
          </a:p>
          <a:p>
            <a:pPr marL="0" indent="0">
              <a:buNone/>
            </a:pPr>
            <a:endParaRPr lang="en-US" sz="1600" dirty="0">
              <a:latin typeface="Calibri"/>
              <a:ea typeface="Calibri"/>
              <a:cs typeface="Calibri"/>
            </a:endParaRP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Recognizing trends of climate change will aid in addressing threats climate change poses to the Navy and Marine Corps'  operational readiness.</a:t>
            </a:r>
          </a:p>
          <a:p>
            <a:pPr marL="0" indent="0">
              <a:buNone/>
            </a:pPr>
            <a:endParaRPr lang="en-US" sz="1600" dirty="0">
              <a:latin typeface="+mn-lt"/>
              <a:ea typeface="Calibri"/>
              <a:cs typeface="Calibri"/>
            </a:endParaRP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Success is recognizing temporal climate change trends, leading to further research, investment, and decision-making to achieve SEVNAV's goal of "building a climate-ready force." </a:t>
            </a:r>
            <a:endParaRPr lang="en-US" sz="1600" dirty="0">
              <a:latin typeface="+mn-lt"/>
              <a:ea typeface="Calibri"/>
              <a:cs typeface="Calibri"/>
            </a:endParaRP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91E90-7D10-2C2F-50BE-48CEADF2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012357"/>
            <a:ext cx="3157662" cy="40836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AF4EF-1F82-EB0B-40E1-B10D52CE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67770C-18CA-0C00-CAF4-437008C9B31E}"/>
              </a:ext>
            </a:extLst>
          </p:cNvPr>
          <p:cNvSpPr/>
          <p:nvPr/>
        </p:nvSpPr>
        <p:spPr>
          <a:xfrm>
            <a:off x="363691" y="809625"/>
            <a:ext cx="8772689" cy="876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</a:rPr>
              <a:t>“If we do not act, as sea levels rise, bases like Norfolk Naval Base and Marine Corps Recruit Depot Parris Island will be severely tested in their ability to support their missions” – Department of the Navy, Climate Action 2030, p. 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0375724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DDBA-D90D-BD33-9C01-FB7166C9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0D2B-7A83-2DBD-E491-704D65E4F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huge problem facing every coastal installation in the DoD</a:t>
            </a:r>
          </a:p>
          <a:p>
            <a:r>
              <a:rPr lang="en-US" dirty="0"/>
              <a:t>Finding Data and Looking for Trends</a:t>
            </a:r>
          </a:p>
          <a:p>
            <a:r>
              <a:rPr lang="en-US" dirty="0"/>
              <a:t>A smaller case study for more general analysis</a:t>
            </a:r>
          </a:p>
          <a:p>
            <a:r>
              <a:rPr lang="en-US" dirty="0"/>
              <a:t>What does success look like?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63EE8-266E-BFF9-452D-66589687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5768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EE85-6125-532A-6166-636CBF22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Bases We Analyzed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1DADB-868D-B0E6-6DA0-7009C7D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1D2DD-6D24-CB70-10FC-55614379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3" y="2045638"/>
            <a:ext cx="4359394" cy="21018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EF889-B963-3FB2-D86F-3E83F835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0" b="5916"/>
          <a:stretch/>
        </p:blipFill>
        <p:spPr>
          <a:xfrm>
            <a:off x="4714996" y="2045638"/>
            <a:ext cx="4411585" cy="21018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25F02-6652-B005-78BC-CDA108458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385"/>
          <a:stretch/>
        </p:blipFill>
        <p:spPr>
          <a:xfrm>
            <a:off x="355603" y="4475546"/>
            <a:ext cx="4359394" cy="2101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32B49-2840-7B3C-6275-F05AD0C98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996" y="4475546"/>
            <a:ext cx="4411585" cy="2101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F5DA9-F364-4319-4846-DB02BE36A806}"/>
              </a:ext>
            </a:extLst>
          </p:cNvPr>
          <p:cNvSpPr/>
          <p:nvPr/>
        </p:nvSpPr>
        <p:spPr>
          <a:xfrm>
            <a:off x="353892" y="830580"/>
            <a:ext cx="8772689" cy="876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Folium maps depicting the location of 4 of the sensors used for collecting water level data from NOAA National Centers for Environmental Information, U.S. Tsunami Program Coastal Water Level data Inventory. Sensors are shown in </a:t>
            </a:r>
            <a:r>
              <a:rPr lang="en-US" sz="1600" b="1" dirty="0">
                <a:solidFill>
                  <a:srgbClr val="00B0F0"/>
                </a:solidFill>
              </a:rPr>
              <a:t>Blue</a:t>
            </a:r>
            <a:r>
              <a:rPr lang="en-US" sz="1600" b="1" dirty="0">
                <a:solidFill>
                  <a:schemeClr val="tx1"/>
                </a:solidFill>
              </a:rPr>
              <a:t>, Bases in </a:t>
            </a:r>
            <a:r>
              <a:rPr lang="en-US" sz="1600" b="1" dirty="0">
                <a:solidFill>
                  <a:srgbClr val="FF0000"/>
                </a:solidFill>
              </a:rPr>
              <a:t>Red</a:t>
            </a:r>
            <a:r>
              <a:rPr lang="en-US" sz="1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2FAB5-5E7D-0ACA-0D44-6868426809C2}"/>
              </a:ext>
            </a:extLst>
          </p:cNvPr>
          <p:cNvSpPr/>
          <p:nvPr/>
        </p:nvSpPr>
        <p:spPr>
          <a:xfrm>
            <a:off x="354587" y="1741709"/>
            <a:ext cx="4343686" cy="261262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Base: NAVSTA San Diego Sensor: San Diego Bay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9CD422-6739-8491-CC94-65F5098F4F84}"/>
              </a:ext>
            </a:extLst>
          </p:cNvPr>
          <p:cNvSpPr/>
          <p:nvPr/>
        </p:nvSpPr>
        <p:spPr>
          <a:xfrm>
            <a:off x="4727173" y="1741709"/>
            <a:ext cx="4399408" cy="261262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Base: MCB Camp Pendleton, Sensor: La Jolla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7DB799-1F94-7BE2-FE7A-D1FA7B1CD5FB}"/>
              </a:ext>
            </a:extLst>
          </p:cNvPr>
          <p:cNvSpPr/>
          <p:nvPr/>
        </p:nvSpPr>
        <p:spPr>
          <a:xfrm>
            <a:off x="354587" y="4168788"/>
            <a:ext cx="4343686" cy="261262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Base: NAVSUPPACT Monterey, Sensor: Monterey Harbor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271ED1-5C03-F80E-54F2-D48BF2C98C27}"/>
              </a:ext>
            </a:extLst>
          </p:cNvPr>
          <p:cNvSpPr/>
          <p:nvPr/>
        </p:nvSpPr>
        <p:spPr>
          <a:xfrm>
            <a:off x="4727173" y="4168788"/>
            <a:ext cx="4399408" cy="261262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Base: NAVSTA Everett, Sensor: Puget Sound</a:t>
            </a:r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189739F7-6398-5413-1705-7CA4D35E4F98}"/>
              </a:ext>
            </a:extLst>
          </p:cNvPr>
          <p:cNvSpPr/>
          <p:nvPr/>
        </p:nvSpPr>
        <p:spPr>
          <a:xfrm>
            <a:off x="4046095" y="3608970"/>
            <a:ext cx="152400" cy="152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ABA93827-3BFD-0DC0-4366-85180EFDF0D8}"/>
              </a:ext>
            </a:extLst>
          </p:cNvPr>
          <p:cNvSpPr/>
          <p:nvPr/>
        </p:nvSpPr>
        <p:spPr>
          <a:xfrm>
            <a:off x="6096000" y="2177413"/>
            <a:ext cx="152400" cy="152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06E6AC1-AD46-0E58-D867-F9F33639CB0D}"/>
              </a:ext>
            </a:extLst>
          </p:cNvPr>
          <p:cNvSpPr/>
          <p:nvPr/>
        </p:nvSpPr>
        <p:spPr>
          <a:xfrm>
            <a:off x="3048000" y="5638800"/>
            <a:ext cx="152400" cy="152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D4F16B24-6B25-FD82-7D6A-B809C73AC764}"/>
              </a:ext>
            </a:extLst>
          </p:cNvPr>
          <p:cNvSpPr/>
          <p:nvPr/>
        </p:nvSpPr>
        <p:spPr>
          <a:xfrm>
            <a:off x="7391400" y="5029200"/>
            <a:ext cx="152400" cy="152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63844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AACE-DDB8-1BA0-8C73-12145EE8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645F-076E-36DE-FCCF-C4A3272E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294434"/>
            <a:ext cx="4267200" cy="3886201"/>
          </a:xfrm>
        </p:spPr>
        <p:txBody>
          <a:bodyPr/>
          <a:lstStyle/>
          <a:p>
            <a:r>
              <a:rPr lang="en-US" dirty="0"/>
              <a:t>There is a LOT of (open source) quality ocean and tidal data available</a:t>
            </a:r>
          </a:p>
          <a:p>
            <a:r>
              <a:rPr lang="en-US" dirty="0"/>
              <a:t>There are a lot of coastal military bases</a:t>
            </a:r>
          </a:p>
          <a:p>
            <a:r>
              <a:rPr lang="en-US" dirty="0"/>
              <a:t>Data isn’t always free to access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591D8-3DD8-E0EB-B6CD-C10B4159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2286000" cy="2018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CF818-359D-8D12-EDC9-FDE49EC5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80" y="3505200"/>
            <a:ext cx="2456596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350C2-4C8C-69D9-6C63-94E502E2E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130" y="4419600"/>
            <a:ext cx="2223095" cy="1897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F5E28-E468-C188-AECC-B6F13B73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1023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92D4-7BB5-3D71-DB37-F3E0E2F2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0"/>
            <a:ext cx="6629400" cy="762000"/>
          </a:xfrm>
        </p:spPr>
        <p:txBody>
          <a:bodyPr/>
          <a:lstStyle/>
          <a:p>
            <a:r>
              <a:rPr lang="en-US" dirty="0"/>
              <a:t>Finding the Data: Missing Information</a:t>
            </a:r>
          </a:p>
        </p:txBody>
      </p:sp>
      <p:pic>
        <p:nvPicPr>
          <p:cNvPr id="4" name="Grafik 3" descr="Ein Bild, das Text, Screenshot, Karte, Diagramm enthält.&#10;&#10;Beschreibung automatisch generiert.">
            <a:extLst>
              <a:ext uri="{FF2B5EF4-FFF2-40B4-BE49-F238E27FC236}">
                <a16:creationId xmlns:a16="http://schemas.microsoft.com/office/drawing/2014/main" id="{10A3BD8A-C58F-4BC7-4294-8C304E4E9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56" b="61881"/>
          <a:stretch/>
        </p:blipFill>
        <p:spPr>
          <a:xfrm>
            <a:off x="643678" y="1019380"/>
            <a:ext cx="8249484" cy="2157957"/>
          </a:xfrm>
          <a:prstGeom prst="rect">
            <a:avLst/>
          </a:prstGeom>
        </p:spPr>
      </p:pic>
      <p:pic>
        <p:nvPicPr>
          <p:cNvPr id="8" name="Grafik 7" descr="Ein Bild, das Text, Screenshot, Karte, Diagramm enthält.&#10;&#10;Beschreibung automatisch generiert.">
            <a:extLst>
              <a:ext uri="{FF2B5EF4-FFF2-40B4-BE49-F238E27FC236}">
                <a16:creationId xmlns:a16="http://schemas.microsoft.com/office/drawing/2014/main" id="{AEC0BA07-4987-7471-75CF-5F33051E2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8" t="42602" r="59166" b="1248"/>
          <a:stretch/>
        </p:blipFill>
        <p:spPr>
          <a:xfrm>
            <a:off x="646043" y="3175227"/>
            <a:ext cx="5887754" cy="3289007"/>
          </a:xfrm>
          <a:prstGeom prst="rect">
            <a:avLst/>
          </a:prstGeom>
        </p:spPr>
      </p:pic>
      <p:pic>
        <p:nvPicPr>
          <p:cNvPr id="7" name="Grafik 6" descr="Ein Bild, das Text, Screenshot, Karte, Diagramm enthält.&#10;&#10;Beschreibung automatisch generiert.">
            <a:extLst>
              <a:ext uri="{FF2B5EF4-FFF2-40B4-BE49-F238E27FC236}">
                <a16:creationId xmlns:a16="http://schemas.microsoft.com/office/drawing/2014/main" id="{0E453D30-71DB-5BD5-FACA-E0F28E98B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12" t="9406" r="13051" b="57591"/>
          <a:stretch/>
        </p:blipFill>
        <p:spPr>
          <a:xfrm>
            <a:off x="5485455" y="2732695"/>
            <a:ext cx="3526036" cy="21532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CB951-6B3C-C53B-AA4D-CBB4B3EC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8DC4C9-4BF9-FE24-DDD1-59702CA9B66E}"/>
              </a:ext>
            </a:extLst>
          </p:cNvPr>
          <p:cNvSpPr/>
          <p:nvPr/>
        </p:nvSpPr>
        <p:spPr>
          <a:xfrm>
            <a:off x="3007761" y="4572000"/>
            <a:ext cx="573639" cy="161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18704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3279-AEEB-0409-36D7-7643B913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Collaboration: </a:t>
            </a:r>
            <a:r>
              <a:rPr lang="en-US"/>
              <a:t>VS Code / </a:t>
            </a:r>
            <a:r>
              <a:rPr lang="en-US" dirty="0" err="1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CF05-3D20-6492-1D36-67E2F632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Insert pictures of </a:t>
            </a:r>
            <a:r>
              <a:rPr lang="en-US" dirty="0" err="1"/>
              <a:t>Github</a:t>
            </a:r>
            <a:r>
              <a:rPr lang="en-US" dirty="0"/>
              <a:t> and VS Code here. </a:t>
            </a:r>
          </a:p>
        </p:txBody>
      </p:sp>
      <p:pic>
        <p:nvPicPr>
          <p:cNvPr id="5" name="Grafik 4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32613B3C-4737-9DC4-4EC2-79EF28C52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" r="17949" b="45195"/>
          <a:stretch/>
        </p:blipFill>
        <p:spPr>
          <a:xfrm>
            <a:off x="557695" y="1021608"/>
            <a:ext cx="8233705" cy="4546517"/>
          </a:xfrm>
          <a:prstGeom prst="rect">
            <a:avLst/>
          </a:prstGeom>
        </p:spPr>
      </p:pic>
      <p:pic>
        <p:nvPicPr>
          <p:cNvPr id="4" name="Grafik 3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46B38C9F-B642-CF89-B8E4-8DAD3B1B6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9" t="9422" r="16492" b="12000"/>
          <a:stretch/>
        </p:blipFill>
        <p:spPr>
          <a:xfrm>
            <a:off x="3743738" y="2283744"/>
            <a:ext cx="5232370" cy="41854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CC78-BF1F-2E4C-5C62-BC31C567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Grafik 7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5C4F2C27-DC27-55F8-322F-7D619D5F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51" y="5621411"/>
            <a:ext cx="8384367" cy="8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41084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3279-AEEB-0409-36D7-7643B913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Collaboration: </a:t>
            </a:r>
            <a:r>
              <a:rPr lang="en-US"/>
              <a:t>VS Code / </a:t>
            </a:r>
            <a:r>
              <a:rPr lang="en-US" dirty="0" err="1"/>
              <a:t>Github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3F464F-8876-004D-1D03-767EC8F7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51" y="911414"/>
            <a:ext cx="8125949" cy="4651186"/>
          </a:xfrm>
          <a:prstGeom prst="rect">
            <a:avLst/>
          </a:prstGeom>
        </p:spPr>
      </p:pic>
      <p:pic>
        <p:nvPicPr>
          <p:cNvPr id="4" name="Grafik 3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46B38C9F-B642-CF89-B8E4-8DAD3B1B6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9" t="9422" r="16492" b="12000"/>
          <a:stretch/>
        </p:blipFill>
        <p:spPr>
          <a:xfrm>
            <a:off x="3743738" y="2367728"/>
            <a:ext cx="5232370" cy="40940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CC78-BF1F-2E4C-5C62-BC31C567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2FD7-F9E5-1545-8A05-4A5103D1295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fik 7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5C4F2C27-DC27-55F8-322F-7D619D5F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51" y="5257800"/>
            <a:ext cx="8384367" cy="8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91574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NPS Them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</Words>
  <Application>Microsoft Office PowerPoint</Application>
  <PresentationFormat>On-screen Show (4:3)</PresentationFormat>
  <Paragraphs>104</Paragraphs>
  <Slides>21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verdana</vt:lpstr>
      <vt:lpstr>NPS Theme</vt:lpstr>
      <vt:lpstr>Sea Level Rise Near Coastal Military Installations OA3801 Final Project Presentation</vt:lpstr>
      <vt:lpstr>Overview</vt:lpstr>
      <vt:lpstr>The Problem</vt:lpstr>
      <vt:lpstr>Scoping the Problem</vt:lpstr>
      <vt:lpstr>Bases We Analyzed</vt:lpstr>
      <vt:lpstr>Finding the Data</vt:lpstr>
      <vt:lpstr>Finding the Data: Missing Information</vt:lpstr>
      <vt:lpstr>Collaboration: VS Code / Github</vt:lpstr>
      <vt:lpstr>Collaboration: VS Code / Github</vt:lpstr>
      <vt:lpstr>Analysis</vt:lpstr>
      <vt:lpstr>Analysis</vt:lpstr>
      <vt:lpstr>Analysis</vt:lpstr>
      <vt:lpstr>Analysis</vt:lpstr>
      <vt:lpstr>Generating the Plots (Mean Example)</vt:lpstr>
      <vt:lpstr>Sensor Data</vt:lpstr>
      <vt:lpstr>Sensor Data</vt:lpstr>
      <vt:lpstr>Sensor Data</vt:lpstr>
      <vt:lpstr>Sensor Data</vt:lpstr>
      <vt:lpstr>Sensor Data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 Level Rise Near Coastal Military Installations OA3801 Final Project Presentation</dc:title>
  <dc:creator/>
  <cp:lastModifiedBy/>
  <cp:revision>1</cp:revision>
  <dcterms:created xsi:type="dcterms:W3CDTF">2012-08-24T00:53:15Z</dcterms:created>
  <dcterms:modified xsi:type="dcterms:W3CDTF">2024-03-13T15:29:32Z</dcterms:modified>
</cp:coreProperties>
</file>